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95" r:id="rId8"/>
    <p:sldId id="264" r:id="rId9"/>
    <p:sldId id="265" r:id="rId10"/>
    <p:sldId id="267" r:id="rId11"/>
    <p:sldId id="268" r:id="rId12"/>
    <p:sldId id="26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6"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50" d="100"/>
        <a:sy n="15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7B317B-0F57-499B-8CF2-D50988DFBF9B}" type="datetimeFigureOut">
              <a:rPr lang="en-US" smtClean="0"/>
              <a:pPr/>
              <a:t>8/19/2016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60EE7B-9C37-4518-93E1-5C958825C96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B317B-0F57-499B-8CF2-D50988DFBF9B}"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0EE7B-9C37-4518-93E1-5C958825C96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760EE7B-9C37-4518-93E1-5C958825C96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B317B-0F57-499B-8CF2-D50988DFBF9B}"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7B317B-0F57-499B-8CF2-D50988DFBF9B}"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760EE7B-9C37-4518-93E1-5C958825C96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37B317B-0F57-499B-8CF2-D50988DFBF9B}" type="datetimeFigureOut">
              <a:rPr lang="en-US" smtClean="0"/>
              <a:pPr/>
              <a:t>8/19/2016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60EE7B-9C37-4518-93E1-5C958825C96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37B317B-0F57-499B-8CF2-D50988DFBF9B}"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0EE7B-9C37-4518-93E1-5C958825C96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7B317B-0F57-499B-8CF2-D50988DFBF9B}" type="datetimeFigureOut">
              <a:rPr lang="en-US" smtClean="0"/>
              <a:pPr/>
              <a:t>8/19/2016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760EE7B-9C37-4518-93E1-5C958825C96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7B317B-0F57-499B-8CF2-D50988DFBF9B}" type="datetimeFigureOut">
              <a:rPr lang="en-US" smtClean="0"/>
              <a:pPr/>
              <a:t>8/19/2016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760EE7B-9C37-4518-93E1-5C958825C9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37B317B-0F57-499B-8CF2-D50988DFBF9B}" type="datetimeFigureOut">
              <a:rPr lang="en-US" smtClean="0"/>
              <a:pPr/>
              <a:t>8/19/2016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760EE7B-9C37-4518-93E1-5C958825C9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760EE7B-9C37-4518-93E1-5C958825C96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37B317B-0F57-499B-8CF2-D50988DFBF9B}" type="datetimeFigureOut">
              <a:rPr lang="en-US" smtClean="0"/>
              <a:pPr/>
              <a:t>8/19/2016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760EE7B-9C37-4518-93E1-5C958825C96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37B317B-0F57-499B-8CF2-D50988DFBF9B}" type="datetimeFigureOut">
              <a:rPr lang="en-US" smtClean="0"/>
              <a:pPr/>
              <a:t>8/19/2016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37B317B-0F57-499B-8CF2-D50988DFBF9B}" type="datetimeFigureOut">
              <a:rPr lang="en-US" smtClean="0"/>
              <a:pPr/>
              <a:t>8/19/2016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760EE7B-9C37-4518-93E1-5C958825C96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FyJRiCWy7xo"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watch?v=w-HYZv6HzAs&amp;list=PLqif4VWBMOZd1gu4VDlSWWlYfo7uwo_Ae&amp;index=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justin.frisque@cuw.edu" TargetMode="External"/><Relationship Id="rId2" Type="http://schemas.openxmlformats.org/officeDocument/2006/relationships/hyperlink" Target="mailto:elizabeth.evans@cuw.edu" TargetMode="External"/><Relationship Id="rId1" Type="http://schemas.openxmlformats.org/officeDocument/2006/relationships/slideLayout" Target="../slideLayouts/slideLayout2.xml"/><Relationship Id="rId5" Type="http://schemas.openxmlformats.org/officeDocument/2006/relationships/hyperlink" Target="mailto:susan.nusser@cuw.edu" TargetMode="External"/><Relationship Id="rId4" Type="http://schemas.openxmlformats.org/officeDocument/2006/relationships/hyperlink" Target="mailto:susan.gallanis@cuw.ed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Instructor Opening meeting</a:t>
            </a:r>
            <a:endParaRPr lang="en-US" dirty="0"/>
          </a:p>
        </p:txBody>
      </p:sp>
      <p:sp>
        <p:nvSpPr>
          <p:cNvPr id="2" name="Title 1"/>
          <p:cNvSpPr>
            <a:spLocks noGrp="1"/>
          </p:cNvSpPr>
          <p:nvPr>
            <p:ph type="ctrTitle"/>
          </p:nvPr>
        </p:nvSpPr>
        <p:spPr/>
        <p:txBody>
          <a:bodyPr/>
          <a:lstStyle/>
          <a:p>
            <a:r>
              <a:rPr lang="en-US" dirty="0" smtClean="0"/>
              <a:t>Teach Like a Champion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smtClean="0"/>
              <a:t>What do high expectations look like in your lecture?!</a:t>
            </a:r>
          </a:p>
          <a:p>
            <a:r>
              <a:rPr lang="en-US" dirty="0" smtClean="0"/>
              <a:t>How do you communicate those expectations?</a:t>
            </a:r>
          </a:p>
          <a:p>
            <a:r>
              <a:rPr lang="en-US" dirty="0" smtClean="0"/>
              <a:t>How do you reinforce those expectations?</a:t>
            </a:r>
          </a:p>
          <a:p>
            <a:endParaRPr lang="en-US" dirty="0" smtClean="0"/>
          </a:p>
          <a:p>
            <a:pPr>
              <a:buNone/>
            </a:pPr>
            <a:r>
              <a:rPr lang="en-US" dirty="0" smtClean="0"/>
              <a:t>2 min to reflect… let’s share…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smtClean="0"/>
              <a:t>If we were to make a goal list collectively, what are the expectations that we’d want to agree to collectively as it relates to high expectations?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normAutofit fontScale="92500" lnSpcReduction="10000"/>
          </a:bodyPr>
          <a:lstStyle/>
          <a:p>
            <a:pPr algn="ctr">
              <a:buNone/>
            </a:pPr>
            <a:r>
              <a:rPr lang="en-US" dirty="0" smtClean="0"/>
              <a:t>2</a:t>
            </a:r>
          </a:p>
          <a:p>
            <a:pPr algn="ctr">
              <a:buNone/>
            </a:pPr>
            <a:r>
              <a:rPr lang="en-US" b="1" dirty="0" smtClean="0"/>
              <a:t>Good Practice Gives Prompt Feedback</a:t>
            </a:r>
          </a:p>
          <a:p>
            <a:pPr>
              <a:buNone/>
            </a:pPr>
            <a:r>
              <a:rPr lang="en-US" dirty="0" smtClean="0"/>
              <a:t>    Knowing what you know and don’t know focuses learning. Students need appropriate feedback on performance to benefit from courses. In getting started, students need help in assessing existing knowledge and competence. In classes, students need frequent opportunities to perform and receive suggestions for improvement. At various points during college, and at the end, students need chances to reflect on what they have learned, what they still need to know, and how to assess themselves.</a:t>
            </a:r>
          </a:p>
          <a:p>
            <a:pPr algn="ctr">
              <a:buNone/>
            </a:pPr>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smtClean="0"/>
              <a:t>What does feedback look like in your lecture?!</a:t>
            </a:r>
          </a:p>
          <a:p>
            <a:r>
              <a:rPr lang="en-US" dirty="0" smtClean="0"/>
              <a:t>How do you communicate affirmations vs. areas of challenge?</a:t>
            </a:r>
          </a:p>
          <a:p>
            <a:r>
              <a:rPr lang="en-US" dirty="0" smtClean="0"/>
              <a:t>How do you reinforce students meeting rigor and real world connections?</a:t>
            </a:r>
          </a:p>
          <a:p>
            <a:endParaRPr lang="en-US" dirty="0" smtClean="0"/>
          </a:p>
          <a:p>
            <a:pPr>
              <a:buNone/>
            </a:pPr>
            <a:r>
              <a:rPr lang="en-US" dirty="0" smtClean="0"/>
              <a:t>2 min to reflect… let’s share…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smtClean="0"/>
              <a:t>If we were to make a goal list collectively, what are the expectations that we’d want to agree to collectively as it relates to prompt feedback?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pPr algn="ctr">
              <a:buNone/>
            </a:pPr>
            <a:r>
              <a:rPr lang="en-US" dirty="0" smtClean="0"/>
              <a:t>3</a:t>
            </a:r>
          </a:p>
          <a:p>
            <a:pPr algn="ctr">
              <a:buNone/>
            </a:pPr>
            <a:r>
              <a:rPr lang="en-US" b="1" dirty="0" smtClean="0"/>
              <a:t>Good Practice Respects Diverse Talents and Ways of Learning</a:t>
            </a:r>
          </a:p>
          <a:p>
            <a:pPr>
              <a:buNone/>
            </a:pPr>
            <a:r>
              <a:rPr lang="en-US" dirty="0" smtClean="0"/>
              <a:t>   There are many roads to learning. People bring different talents and styles of learning to college. Students rich in hands-on experiences may not do so well with theory. Students need the opportunity to show their talents and learn in ways that work for them, and then be encouraged to learn in less familiar ways.</a:t>
            </a:r>
          </a:p>
          <a:p>
            <a:pPr algn="ct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smtClean="0"/>
              <a:t>What does differentiated learning look like in your lecture?!</a:t>
            </a:r>
          </a:p>
          <a:p>
            <a:r>
              <a:rPr lang="en-US" dirty="0" smtClean="0"/>
              <a:t>How do you communicate to different learning styles?</a:t>
            </a:r>
          </a:p>
          <a:p>
            <a:r>
              <a:rPr lang="en-US" dirty="0" smtClean="0"/>
              <a:t>How do you reinforce students meeting rigor and real world connections?</a:t>
            </a:r>
          </a:p>
          <a:p>
            <a:endParaRPr lang="en-US" dirty="0" smtClean="0"/>
          </a:p>
          <a:p>
            <a:pPr>
              <a:buNone/>
            </a:pPr>
            <a:r>
              <a:rPr lang="en-US" dirty="0" smtClean="0"/>
              <a:t>2 min to reflect… let’s share…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smtClean="0"/>
              <a:t>If we were to make a goal list collectively, what are the expectations that we’d want to agree to collectively as it relates to prompt feedback?</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GET AWAY?!</a:t>
            </a:r>
            <a:endParaRPr lang="en-US" dirty="0"/>
          </a:p>
        </p:txBody>
      </p:sp>
      <p:sp>
        <p:nvSpPr>
          <p:cNvPr id="3" name="Content Placeholder 2"/>
          <p:cNvSpPr>
            <a:spLocks noGrp="1"/>
          </p:cNvSpPr>
          <p:nvPr>
            <p:ph sz="quarter" idx="1"/>
          </p:nvPr>
        </p:nvSpPr>
        <p:spPr/>
        <p:txBody>
          <a:bodyPr/>
          <a:lstStyle/>
          <a:p>
            <a:r>
              <a:rPr lang="en-US" dirty="0" smtClean="0"/>
              <a:t>IWBAT save-the-date for faculty retreat</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GET AWAY</a:t>
            </a:r>
            <a:endParaRPr lang="en-US" dirty="0"/>
          </a:p>
        </p:txBody>
      </p:sp>
      <p:sp>
        <p:nvSpPr>
          <p:cNvPr id="3" name="Content Placeholder 2"/>
          <p:cNvSpPr>
            <a:spLocks noGrp="1"/>
          </p:cNvSpPr>
          <p:nvPr>
            <p:ph sz="quarter" idx="1"/>
          </p:nvPr>
        </p:nvSpPr>
        <p:spPr/>
        <p:txBody>
          <a:bodyPr/>
          <a:lstStyle/>
          <a:p>
            <a:r>
              <a:rPr lang="en-US" dirty="0" smtClean="0"/>
              <a:t>Mark your calendars CUW will host a faculty retreat </a:t>
            </a:r>
          </a:p>
          <a:p>
            <a:r>
              <a:rPr lang="en-US" dirty="0" smtClean="0"/>
              <a:t>Friday, July 22, 2016to Sunday, July 24, 2016</a:t>
            </a:r>
          </a:p>
          <a:p>
            <a:r>
              <a:rPr lang="en-US" dirty="0" smtClean="0"/>
              <a:t>Mequon (details will follow soon)</a:t>
            </a:r>
            <a:endParaRPr lang="en-US" dirty="0"/>
          </a:p>
        </p:txBody>
      </p:sp>
      <p:pic>
        <p:nvPicPr>
          <p:cNvPr id="1029" name="Picture 5" descr="C:\Users\USER\AppData\Local\Microsoft\Windows\INetCache\IE\NI20B530\tropical_paradise_with_sailboat_on_the_ocean_and_palm_tree_sandals_and_beach_chair_0515-0910-0102-5221_SMU[1].jpg"/>
          <p:cNvPicPr>
            <a:picLocks noChangeAspect="1" noChangeArrowheads="1"/>
          </p:cNvPicPr>
          <p:nvPr/>
        </p:nvPicPr>
        <p:blipFill>
          <a:blip r:embed="rId2" cstate="print"/>
          <a:srcRect/>
          <a:stretch>
            <a:fillRect/>
          </a:stretch>
        </p:blipFill>
        <p:spPr bwMode="auto">
          <a:xfrm>
            <a:off x="3124200" y="3124200"/>
            <a:ext cx="3048000" cy="30378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IWBAT understand the resources available to them through CELT</a:t>
            </a:r>
          </a:p>
          <a:p>
            <a:r>
              <a:rPr lang="en-US" dirty="0" smtClean="0"/>
              <a:t>IWBAT save-the-date for faculty retreat</a:t>
            </a:r>
          </a:p>
          <a:p>
            <a:r>
              <a:rPr lang="en-US" dirty="0" smtClean="0"/>
              <a:t>IWBAT understand the importance of attendance</a:t>
            </a:r>
          </a:p>
          <a:p>
            <a:r>
              <a:rPr lang="en-US" dirty="0" smtClean="0"/>
              <a:t>IWBAT understand the importance of culture and standards with 1</a:t>
            </a:r>
            <a:r>
              <a:rPr lang="en-US" baseline="30000" dirty="0" smtClean="0"/>
              <a:t>st</a:t>
            </a:r>
            <a:r>
              <a:rPr lang="en-US" dirty="0" smtClean="0"/>
              <a:t> generation students</a:t>
            </a:r>
          </a:p>
          <a:p>
            <a:r>
              <a:rPr lang="en-US" dirty="0" smtClean="0"/>
              <a:t>IWBAT meet a fellow instructor and make them their near-peer mentor</a:t>
            </a:r>
          </a:p>
          <a:p>
            <a:r>
              <a:rPr lang="en-US" dirty="0" smtClean="0"/>
              <a:t>IWBAT understand the function of the DYF Blackboard Organization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sp>
        <p:nvSpPr>
          <p:cNvPr id="3" name="Content Placeholder 2"/>
          <p:cNvSpPr>
            <a:spLocks noGrp="1"/>
          </p:cNvSpPr>
          <p:nvPr>
            <p:ph sz="quarter" idx="1"/>
          </p:nvPr>
        </p:nvSpPr>
        <p:spPr/>
        <p:txBody>
          <a:bodyPr/>
          <a:lstStyle/>
          <a:p>
            <a:r>
              <a:rPr lang="en-US" dirty="0" smtClean="0"/>
              <a:t>IWBAT understand the importance of attendance</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pic>
        <p:nvPicPr>
          <p:cNvPr id="4" name="Content Placeholder 3" descr="thou shall not pass.jpg"/>
          <p:cNvPicPr>
            <a:picLocks noGrp="1" noChangeAspect="1"/>
          </p:cNvPicPr>
          <p:nvPr>
            <p:ph sz="quarter" idx="1"/>
          </p:nvPr>
        </p:nvPicPr>
        <p:blipFill>
          <a:blip r:embed="rId2" cstate="print"/>
          <a:stretch>
            <a:fillRect/>
          </a:stretch>
        </p:blipFill>
        <p:spPr>
          <a:xfrm>
            <a:off x="2501679" y="1527175"/>
            <a:ext cx="4104129" cy="45720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sp>
        <p:nvSpPr>
          <p:cNvPr id="3" name="Content Placeholder 2"/>
          <p:cNvSpPr>
            <a:spLocks noGrp="1"/>
          </p:cNvSpPr>
          <p:nvPr>
            <p:ph sz="quarter" idx="1"/>
          </p:nvPr>
        </p:nvSpPr>
        <p:spPr/>
        <p:txBody>
          <a:bodyPr/>
          <a:lstStyle/>
          <a:p>
            <a:r>
              <a:rPr lang="en-US" dirty="0" smtClean="0"/>
              <a:t>University policy: after a student has missed 5 classes, we drop them!</a:t>
            </a:r>
          </a:p>
          <a:p>
            <a:r>
              <a:rPr lang="en-US" dirty="0" smtClean="0"/>
              <a:t>DYF: tracks attendance and we work with student to make sure they understand why they should attend vs. not attend school</a:t>
            </a:r>
          </a:p>
          <a:p>
            <a:r>
              <a:rPr lang="en-US" dirty="0" smtClean="0"/>
              <a:t>Excused absences: You should be contacted along with the DYF staff (student should present a doctor’s note, supervisor’s statement, coach reach out for student athletes, etc.) They are accountable and responsible for the time and work assigned!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sp>
        <p:nvSpPr>
          <p:cNvPr id="3" name="Content Placeholder 2"/>
          <p:cNvSpPr>
            <a:spLocks noGrp="1"/>
          </p:cNvSpPr>
          <p:nvPr>
            <p:ph sz="quarter" idx="1"/>
          </p:nvPr>
        </p:nvSpPr>
        <p:spPr/>
        <p:txBody>
          <a:bodyPr/>
          <a:lstStyle/>
          <a:p>
            <a:r>
              <a:rPr lang="en-US" dirty="0" smtClean="0"/>
              <a:t>When attendance records are submitted for attendance:</a:t>
            </a:r>
          </a:p>
          <a:p>
            <a:pPr lvl="1"/>
            <a:r>
              <a:rPr lang="en-US" dirty="0" smtClean="0"/>
              <a:t>Signature</a:t>
            </a:r>
          </a:p>
          <a:p>
            <a:pPr lvl="1"/>
            <a:r>
              <a:rPr lang="en-US" dirty="0" smtClean="0"/>
              <a:t>Submission date to Director</a:t>
            </a:r>
          </a:p>
          <a:p>
            <a:pPr lvl="1">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pic>
        <p:nvPicPr>
          <p:cNvPr id="4" name="Content Placeholder 3" descr="ya dig.jpg"/>
          <p:cNvPicPr>
            <a:picLocks noGrp="1" noChangeAspect="1"/>
          </p:cNvPicPr>
          <p:nvPr>
            <p:ph sz="quarter" idx="1"/>
          </p:nvPr>
        </p:nvPicPr>
        <p:blipFill>
          <a:blip r:embed="rId2" cstate="print"/>
          <a:stretch>
            <a:fillRect/>
          </a:stretch>
        </p:blipFill>
        <p:spPr>
          <a:xfrm>
            <a:off x="1828800" y="1828800"/>
            <a:ext cx="5415894" cy="3533775"/>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sp>
        <p:nvSpPr>
          <p:cNvPr id="3" name="Content Placeholder 2"/>
          <p:cNvSpPr>
            <a:spLocks noGrp="1"/>
          </p:cNvSpPr>
          <p:nvPr>
            <p:ph sz="quarter" idx="1"/>
          </p:nvPr>
        </p:nvSpPr>
        <p:spPr/>
        <p:txBody>
          <a:bodyPr/>
          <a:lstStyle/>
          <a:p>
            <a:r>
              <a:rPr lang="en-US" dirty="0" smtClean="0"/>
              <a:t>Why is the last date a student attends your class important…</a:t>
            </a:r>
          </a:p>
          <a:p>
            <a:pPr lvl="1"/>
            <a:r>
              <a:rPr lang="en-US" dirty="0" smtClean="0"/>
              <a:t>Financial Aid</a:t>
            </a:r>
          </a:p>
          <a:p>
            <a:pPr lvl="1"/>
            <a:r>
              <a:rPr lang="en-US" dirty="0" smtClean="0"/>
              <a:t>Accounts Payable</a:t>
            </a:r>
          </a:p>
          <a:p>
            <a:r>
              <a:rPr lang="en-US" dirty="0" smtClean="0"/>
              <a:t>W </a:t>
            </a:r>
            <a:r>
              <a:rPr lang="en-US" dirty="0" err="1" smtClean="0"/>
              <a:t>vs</a:t>
            </a:r>
            <a:r>
              <a:rPr lang="en-US" dirty="0" smtClean="0"/>
              <a:t> WF</a:t>
            </a:r>
          </a:p>
          <a:p>
            <a:pPr lvl="1"/>
            <a:r>
              <a:rPr lang="en-US" dirty="0" smtClean="0"/>
              <a:t>W</a:t>
            </a:r>
            <a:r>
              <a:rPr lang="en-US" dirty="0" smtClean="0">
                <a:sym typeface="Wingdings" pitchFamily="2" charset="2"/>
              </a:rPr>
              <a:t> Student messages DYF Staff and says I no longer want to attend</a:t>
            </a:r>
          </a:p>
          <a:p>
            <a:pPr lvl="1"/>
            <a:r>
              <a:rPr lang="en-US" dirty="0" smtClean="0">
                <a:sym typeface="Wingdings" pitchFamily="2" charset="2"/>
              </a:rPr>
              <a:t>WF Student’s attendance prohibited participation in class (i.e. hitting 5 day mark, or remaining in the class with excessive absences [non excused] and fail the class) #WhatYouMissed10days?!</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a:t>
            </a:r>
            <a:endParaRPr lang="en-US" dirty="0"/>
          </a:p>
        </p:txBody>
      </p:sp>
      <p:sp>
        <p:nvSpPr>
          <p:cNvPr id="3" name="Content Placeholder 2"/>
          <p:cNvSpPr>
            <a:spLocks noGrp="1"/>
          </p:cNvSpPr>
          <p:nvPr>
            <p:ph sz="quarter" idx="1"/>
          </p:nvPr>
        </p:nvSpPr>
        <p:spPr/>
        <p:txBody>
          <a:bodyPr/>
          <a:lstStyle/>
          <a:p>
            <a:pPr>
              <a:buNone/>
            </a:pPr>
            <a:endParaRPr lang="en-US" dirty="0"/>
          </a:p>
        </p:txBody>
      </p:sp>
      <p:pic>
        <p:nvPicPr>
          <p:cNvPr id="2050" name="Picture 2" descr="C:\Users\USER\AppData\Local\Microsoft\Windows\INetCache\IE\M92E2NQF\Gold_question_mark_3d[1].png"/>
          <p:cNvPicPr>
            <a:picLocks noChangeAspect="1" noChangeArrowheads="1"/>
          </p:cNvPicPr>
          <p:nvPr/>
        </p:nvPicPr>
        <p:blipFill>
          <a:blip r:embed="rId2" cstate="print">
            <a:duotone>
              <a:prstClr val="black"/>
              <a:schemeClr val="accent3">
                <a:tint val="45000"/>
                <a:satMod val="400000"/>
              </a:schemeClr>
            </a:duotone>
          </a:blip>
          <a:srcRect/>
          <a:stretch>
            <a:fillRect/>
          </a:stretch>
        </p:blipFill>
        <p:spPr bwMode="auto">
          <a:xfrm>
            <a:off x="3657599" y="1662143"/>
            <a:ext cx="2390775" cy="4619594"/>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&amp; Logic</a:t>
            </a:r>
            <a:endParaRPr lang="en-US" dirty="0"/>
          </a:p>
        </p:txBody>
      </p:sp>
      <p:sp>
        <p:nvSpPr>
          <p:cNvPr id="3" name="Content Placeholder 2"/>
          <p:cNvSpPr>
            <a:spLocks noGrp="1"/>
          </p:cNvSpPr>
          <p:nvPr>
            <p:ph sz="quarter" idx="1"/>
          </p:nvPr>
        </p:nvSpPr>
        <p:spPr/>
        <p:txBody>
          <a:bodyPr/>
          <a:lstStyle/>
          <a:p>
            <a:r>
              <a:rPr lang="en-US" dirty="0" smtClean="0"/>
              <a:t>IWBAT understand the importance of culture and standards with 1</a:t>
            </a:r>
            <a:r>
              <a:rPr lang="en-US" baseline="30000" dirty="0" smtClean="0"/>
              <a:t>st</a:t>
            </a:r>
            <a:r>
              <a:rPr lang="en-US" dirty="0" smtClean="0"/>
              <a:t> generation students</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and Logic</a:t>
            </a:r>
            <a:endParaRPr lang="en-US" dirty="0"/>
          </a:p>
        </p:txBody>
      </p:sp>
      <p:sp>
        <p:nvSpPr>
          <p:cNvPr id="3" name="Content Placeholder 2"/>
          <p:cNvSpPr>
            <a:spLocks noGrp="1"/>
          </p:cNvSpPr>
          <p:nvPr>
            <p:ph sz="quarter" idx="1"/>
          </p:nvPr>
        </p:nvSpPr>
        <p:spPr/>
        <p:txBody>
          <a:bodyPr/>
          <a:lstStyle/>
          <a:p>
            <a:r>
              <a:rPr lang="en-US" dirty="0" smtClean="0">
                <a:hlinkClick r:id="rId2"/>
              </a:rPr>
              <a:t>https://www.youtube.com/watch?v=FyJRiCWy7xo</a:t>
            </a:r>
            <a:r>
              <a:rPr lang="en-US"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and Logic</a:t>
            </a:r>
            <a:endParaRPr lang="en-US" dirty="0"/>
          </a:p>
        </p:txBody>
      </p:sp>
      <p:graphicFrame>
        <p:nvGraphicFramePr>
          <p:cNvPr id="4" name="Content Placeholder 3"/>
          <p:cNvGraphicFramePr>
            <a:graphicFrameLocks noGrp="1"/>
          </p:cNvGraphicFramePr>
          <p:nvPr>
            <p:ph sz="quarter" idx="1"/>
          </p:nvPr>
        </p:nvGraphicFramePr>
        <p:xfrm>
          <a:off x="457200" y="3276600"/>
          <a:ext cx="8305800" cy="1188720"/>
        </p:xfrm>
        <a:graphic>
          <a:graphicData uri="http://schemas.openxmlformats.org/drawingml/2006/table">
            <a:tbl>
              <a:tblPr firstRow="1" bandRow="1">
                <a:tableStyleId>{5C22544A-7EE6-4342-B048-85BDC9FD1C3A}</a:tableStyleId>
              </a:tblPr>
              <a:tblGrid>
                <a:gridCol w="2768600"/>
                <a:gridCol w="2768600"/>
                <a:gridCol w="2768600"/>
              </a:tblGrid>
              <a:tr h="365760">
                <a:tc>
                  <a:txBody>
                    <a:bodyPr/>
                    <a:lstStyle/>
                    <a:p>
                      <a:r>
                        <a:rPr lang="en-US" dirty="0" smtClean="0"/>
                        <a:t>Guiding to solve own problem</a:t>
                      </a:r>
                      <a:endParaRPr lang="en-US" dirty="0"/>
                    </a:p>
                  </a:txBody>
                  <a:tcPr/>
                </a:tc>
                <a:tc>
                  <a:txBody>
                    <a:bodyPr/>
                    <a:lstStyle/>
                    <a:p>
                      <a:r>
                        <a:rPr lang="en-US" dirty="0" smtClean="0"/>
                        <a:t>Students learn they are capable of solving problems without making</a:t>
                      </a:r>
                      <a:r>
                        <a:rPr lang="en-US" baseline="0" dirty="0" smtClean="0"/>
                        <a:t> an excuses</a:t>
                      </a:r>
                      <a:r>
                        <a:rPr lang="en-US" dirty="0" smtClean="0"/>
                        <a:t>. </a:t>
                      </a:r>
                      <a:endParaRPr lang="en-US" dirty="0"/>
                    </a:p>
                  </a:txBody>
                  <a:tcPr/>
                </a:tc>
                <a:tc>
                  <a:txBody>
                    <a:bodyPr/>
                    <a:lstStyle/>
                    <a:p>
                      <a:r>
                        <a:rPr lang="en-US" sz="1100" dirty="0" smtClean="0"/>
                        <a:t>Teachers act like a consultant with students. Empathizing with them, understanding their feelings, but not rescuing them from their problems or bad choices. </a:t>
                      </a:r>
                      <a:endParaRPr lang="en-US" sz="1100" dirty="0"/>
                    </a:p>
                  </a:txBody>
                  <a:tcPr/>
                </a:tc>
              </a:tr>
            </a:tbl>
          </a:graphicData>
        </a:graphic>
      </p:graphicFrame>
      <p:sp>
        <p:nvSpPr>
          <p:cNvPr id="5" name="TextBox 4"/>
          <p:cNvSpPr txBox="1"/>
          <p:nvPr/>
        </p:nvSpPr>
        <p:spPr>
          <a:xfrm>
            <a:off x="609600" y="1752600"/>
            <a:ext cx="7010400" cy="1200329"/>
          </a:xfrm>
          <a:prstGeom prst="rect">
            <a:avLst/>
          </a:prstGeom>
          <a:noFill/>
        </p:spPr>
        <p:txBody>
          <a:bodyPr wrap="square" rtlCol="0">
            <a:spAutoFit/>
          </a:bodyPr>
          <a:lstStyle/>
          <a:p>
            <a:r>
              <a:rPr lang="en-US" dirty="0" smtClean="0"/>
              <a:t>So how do you work with someone who has not been packaged with everything that makes them ready for a college environment?!</a:t>
            </a:r>
          </a:p>
          <a:p>
            <a:endParaRPr lang="en-US" dirty="0" smtClean="0"/>
          </a:p>
          <a:p>
            <a:r>
              <a:rPr lang="en-US" dirty="0" smtClean="0"/>
              <a:t>Increase standard share the why!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smtClean="0"/>
              <a:t>IWBAT understand the resources available to them through CELT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and Logic</a:t>
            </a:r>
            <a:endParaRPr lang="en-US" dirty="0"/>
          </a:p>
        </p:txBody>
      </p:sp>
      <p:sp>
        <p:nvSpPr>
          <p:cNvPr id="3" name="Content Placeholder 2"/>
          <p:cNvSpPr>
            <a:spLocks noGrp="1"/>
          </p:cNvSpPr>
          <p:nvPr>
            <p:ph sz="quarter" idx="1"/>
          </p:nvPr>
        </p:nvSpPr>
        <p:spPr/>
        <p:txBody>
          <a:bodyPr/>
          <a:lstStyle/>
          <a:p>
            <a:r>
              <a:rPr lang="en-US" sz="2800" dirty="0" smtClean="0"/>
              <a:t>There are five steps to help students solve problems on their own: </a:t>
            </a:r>
          </a:p>
          <a:p>
            <a:pPr lvl="1"/>
            <a:r>
              <a:rPr lang="en-US" sz="2300" dirty="0" smtClean="0"/>
              <a:t>a) Provide a strong dose of empathy.</a:t>
            </a:r>
          </a:p>
          <a:p>
            <a:pPr lvl="1"/>
            <a:r>
              <a:rPr lang="en-US" sz="2300" dirty="0" smtClean="0"/>
              <a:t> b) Hand the problem back in a caring way. </a:t>
            </a:r>
          </a:p>
          <a:p>
            <a:pPr lvl="1"/>
            <a:r>
              <a:rPr lang="en-US" sz="2300" dirty="0" smtClean="0"/>
              <a:t>c) Ask permission to share some solutions and provide choices. </a:t>
            </a:r>
          </a:p>
          <a:p>
            <a:pPr lvl="1"/>
            <a:r>
              <a:rPr lang="en-US" sz="2300" dirty="0" smtClean="0"/>
              <a:t>d) Help the student evaluate the potential consequences of each choice. </a:t>
            </a:r>
          </a:p>
          <a:p>
            <a:pPr lvl="1"/>
            <a:r>
              <a:rPr lang="en-US" sz="2300" dirty="0" smtClean="0"/>
              <a:t>e) Allow the student to either solve or not solve the problem, while you stand firm in your class expectations on rigor and performance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From Our Sponsor</a:t>
            </a:r>
            <a:endParaRPr lang="en-US" dirty="0"/>
          </a:p>
        </p:txBody>
      </p:sp>
      <p:sp>
        <p:nvSpPr>
          <p:cNvPr id="3" name="Content Placeholder 2"/>
          <p:cNvSpPr>
            <a:spLocks noGrp="1"/>
          </p:cNvSpPr>
          <p:nvPr>
            <p:ph sz="quarter" idx="1"/>
          </p:nvPr>
        </p:nvSpPr>
        <p:spPr/>
        <p:txBody>
          <a:bodyPr/>
          <a:lstStyle/>
          <a:p>
            <a:r>
              <a:rPr lang="en-US" dirty="0" smtClean="0">
                <a:hlinkClick r:id="rId2"/>
              </a:rPr>
              <a:t>https://www.youtube.com/watch?v=w-HYZv6HzAs&amp;list=PLqif4VWBMOZd1gu4VDlSWWlYfo7uwo_Ae&amp;index=2</a:t>
            </a:r>
            <a:r>
              <a:rPr lang="en-US"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Student/Instructor Meet up</a:t>
            </a:r>
            <a:endParaRPr lang="en-US" dirty="0"/>
          </a:p>
        </p:txBody>
      </p:sp>
      <p:sp>
        <p:nvSpPr>
          <p:cNvPr id="3" name="Content Placeholder 2"/>
          <p:cNvSpPr>
            <a:spLocks noGrp="1"/>
          </p:cNvSpPr>
          <p:nvPr>
            <p:ph sz="quarter" idx="1"/>
          </p:nvPr>
        </p:nvSpPr>
        <p:spPr/>
        <p:txBody>
          <a:bodyPr/>
          <a:lstStyle/>
          <a:p>
            <a:pPr>
              <a:buNone/>
            </a:pPr>
            <a:r>
              <a:rPr lang="en-US" dirty="0" smtClean="0"/>
              <a:t>   After a student/instructor meet and greet, we’ll convene back for 20 more minutes!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and Logic</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DEBRIEF:</a:t>
            </a:r>
          </a:p>
          <a:p>
            <a:pPr>
              <a:buNone/>
            </a:pPr>
            <a:endParaRPr lang="en-US" dirty="0" smtClean="0"/>
          </a:p>
          <a:p>
            <a:r>
              <a:rPr lang="en-US" dirty="0" smtClean="0"/>
              <a:t>What did you observe your color to be from the assessment vs. the students you met?</a:t>
            </a:r>
          </a:p>
          <a:p>
            <a:r>
              <a:rPr lang="en-US" dirty="0" smtClean="0"/>
              <a:t>How does that dynamic positively affect or challenge the dynamics of a lecture?</a:t>
            </a:r>
          </a:p>
          <a:p>
            <a:r>
              <a:rPr lang="en-US" dirty="0" smtClean="0"/>
              <a:t>What did you learn about yourself and where you’d like to grow as an instructor?</a:t>
            </a:r>
          </a:p>
          <a:p>
            <a:endParaRPr lang="en-US" dirty="0" smtClean="0"/>
          </a:p>
          <a:p>
            <a:endParaRPr lang="en-US" dirty="0" smtClean="0"/>
          </a:p>
          <a:p>
            <a:pPr>
              <a:buNone/>
            </a:pPr>
            <a:r>
              <a:rPr lang="en-US" dirty="0" smtClean="0"/>
              <a:t>6 minute time limit!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and Logic</a:t>
            </a:r>
            <a:endParaRPr lang="en-US" dirty="0"/>
          </a:p>
        </p:txBody>
      </p:sp>
      <p:sp>
        <p:nvSpPr>
          <p:cNvPr id="3" name="Content Placeholder 2"/>
          <p:cNvSpPr>
            <a:spLocks noGrp="1"/>
          </p:cNvSpPr>
          <p:nvPr>
            <p:ph sz="quarter" idx="1"/>
          </p:nvPr>
        </p:nvSpPr>
        <p:spPr/>
        <p:txBody>
          <a:bodyPr/>
          <a:lstStyle/>
          <a:p>
            <a:r>
              <a:rPr lang="en-US" dirty="0" smtClean="0"/>
              <a:t>Tutoring</a:t>
            </a:r>
          </a:p>
          <a:p>
            <a:pPr lvl="1"/>
            <a:r>
              <a:rPr lang="en-US" dirty="0" smtClean="0"/>
              <a:t>Push for better student learning outcomes has been asking students to take the initiative to reach out and request tutoring</a:t>
            </a:r>
          </a:p>
          <a:p>
            <a:pPr lvl="1"/>
            <a:r>
              <a:rPr lang="en-US" dirty="0" smtClean="0"/>
              <a:t>Director Hall has paperwork for being compensated for that time if you make that time for students outside of class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Buddies!!!</a:t>
            </a:r>
            <a:endParaRPr lang="en-US" dirty="0"/>
          </a:p>
        </p:txBody>
      </p:sp>
      <p:sp>
        <p:nvSpPr>
          <p:cNvPr id="3" name="Content Placeholder 2"/>
          <p:cNvSpPr>
            <a:spLocks noGrp="1"/>
          </p:cNvSpPr>
          <p:nvPr>
            <p:ph sz="quarter" idx="1"/>
          </p:nvPr>
        </p:nvSpPr>
        <p:spPr/>
        <p:txBody>
          <a:bodyPr/>
          <a:lstStyle/>
          <a:p>
            <a:r>
              <a:rPr lang="en-US" dirty="0" smtClean="0"/>
              <a:t>IWBAT meet a fellow instructor and make them their near-peer mentor</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Buddies</a:t>
            </a:r>
            <a:endParaRPr lang="en-US" dirty="0"/>
          </a:p>
        </p:txBody>
      </p:sp>
      <p:sp>
        <p:nvSpPr>
          <p:cNvPr id="3" name="Content Placeholder 2"/>
          <p:cNvSpPr>
            <a:spLocks noGrp="1"/>
          </p:cNvSpPr>
          <p:nvPr>
            <p:ph sz="quarter" idx="1"/>
          </p:nvPr>
        </p:nvSpPr>
        <p:spPr/>
        <p:txBody>
          <a:bodyPr/>
          <a:lstStyle/>
          <a:p>
            <a:r>
              <a:rPr lang="en-US" dirty="0" smtClean="0"/>
              <a:t>Instructor Challenge: Friend someone you do not know! Schedule time to meet up once a month!</a:t>
            </a:r>
          </a:p>
          <a:p>
            <a:r>
              <a:rPr lang="en-US" dirty="0" smtClean="0"/>
              <a:t>Instructor social is scheduled at Starbucks            Thursday May 5</a:t>
            </a:r>
            <a:r>
              <a:rPr lang="en-US" baseline="30000" dirty="0" smtClean="0"/>
              <a:t>th</a:t>
            </a:r>
            <a:r>
              <a:rPr lang="en-US" dirty="0" smtClean="0"/>
              <a:t>!!! 1:30pm-2:30pm                                               (can you say buddy bowl?!)</a:t>
            </a:r>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Buddies</a:t>
            </a:r>
            <a:endParaRPr lang="en-US" dirty="0"/>
          </a:p>
        </p:txBody>
      </p:sp>
      <p:sp>
        <p:nvSpPr>
          <p:cNvPr id="3" name="Content Placeholder 2"/>
          <p:cNvSpPr>
            <a:spLocks noGrp="1"/>
          </p:cNvSpPr>
          <p:nvPr>
            <p:ph sz="quarter" idx="1"/>
          </p:nvPr>
        </p:nvSpPr>
        <p:spPr/>
        <p:txBody>
          <a:bodyPr/>
          <a:lstStyle/>
          <a:p>
            <a:r>
              <a:rPr lang="en-US" dirty="0" smtClean="0"/>
              <a:t>Teams of two (rules… SOMEONE NEW!!!)</a:t>
            </a:r>
          </a:p>
          <a:p>
            <a:r>
              <a:rPr lang="en-US" dirty="0" smtClean="0"/>
              <a:t>Type them here:</a:t>
            </a:r>
          </a:p>
          <a:p>
            <a:pPr lvl="1"/>
            <a:r>
              <a:rPr lang="en-US" dirty="0" smtClean="0"/>
              <a:t>Example: </a:t>
            </a:r>
            <a:r>
              <a:rPr lang="en-US" dirty="0" err="1" smtClean="0"/>
              <a:t>Alea</a:t>
            </a:r>
            <a:r>
              <a:rPr lang="en-US" dirty="0" smtClean="0"/>
              <a:t> Cross- Carl Hunt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Buddies</a:t>
            </a:r>
            <a:endParaRPr lang="en-US" dirty="0"/>
          </a:p>
        </p:txBody>
      </p:sp>
      <p:sp>
        <p:nvSpPr>
          <p:cNvPr id="3" name="Content Placeholder 2"/>
          <p:cNvSpPr>
            <a:spLocks noGrp="1"/>
          </p:cNvSpPr>
          <p:nvPr>
            <p:ph sz="quarter" idx="1"/>
          </p:nvPr>
        </p:nvSpPr>
        <p:spPr/>
        <p:txBody>
          <a:bodyPr/>
          <a:lstStyle/>
          <a:p>
            <a:r>
              <a:rPr lang="en-US" dirty="0" smtClean="0"/>
              <a:t>Professor Meet Ups</a:t>
            </a:r>
          </a:p>
          <a:p>
            <a:pPr lvl="1"/>
            <a:r>
              <a:rPr lang="en-US" dirty="0" smtClean="0"/>
              <a:t>We hope to see you there!</a:t>
            </a:r>
          </a:p>
          <a:p>
            <a:pPr lvl="2"/>
            <a:r>
              <a:rPr lang="en-US" dirty="0" smtClean="0"/>
              <a:t>Milwaukee Art Museum</a:t>
            </a:r>
          </a:p>
          <a:p>
            <a:pPr lvl="3"/>
            <a:r>
              <a:rPr lang="en-US" dirty="0" smtClean="0"/>
              <a:t>MAM After Dark: Fri, Feb 19, 8 PM–MIDNIGHT cost 12.00 at the door</a:t>
            </a:r>
          </a:p>
          <a:p>
            <a:pPr lvl="2"/>
            <a:r>
              <a:rPr lang="en-US" dirty="0" smtClean="0"/>
              <a:t>Milwaukee Rep</a:t>
            </a:r>
          </a:p>
          <a:p>
            <a:pPr lvl="3"/>
            <a:r>
              <a:rPr lang="en-US" dirty="0" smtClean="0"/>
              <a:t>August Wilson’s Fences: Tickets 21.00 turned in by Thursday, March 17</a:t>
            </a:r>
            <a:r>
              <a:rPr lang="en-US" baseline="30000" dirty="0" smtClean="0"/>
              <a:t>th</a:t>
            </a:r>
            <a:r>
              <a:rPr lang="en-US" dirty="0" smtClean="0"/>
              <a:t>  for Wednesday, May 4</a:t>
            </a:r>
            <a:r>
              <a:rPr lang="en-US" baseline="30000" dirty="0" smtClean="0"/>
              <a:t>th</a:t>
            </a:r>
            <a:r>
              <a:rPr lang="en-US" dirty="0" smtClean="0"/>
              <a:t> 6:30pm -9:30pm (talk back with the cast)</a:t>
            </a:r>
          </a:p>
          <a:p>
            <a:pPr lvl="3"/>
            <a:endParaRPr lang="en-US" dirty="0" smtClean="0"/>
          </a:p>
          <a:p>
            <a:pPr lvl="2"/>
            <a:endParaRPr lang="en-US" dirty="0" smtClean="0"/>
          </a:p>
          <a:p>
            <a:pPr lvl="2"/>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buNone/>
            </a:pPr>
            <a:endParaRPr lang="en-US" dirty="0"/>
          </a:p>
        </p:txBody>
      </p:sp>
      <p:pic>
        <p:nvPicPr>
          <p:cNvPr id="3075" name="Picture 3" descr="C:\Users\USER\AppData\Local\Microsoft\Windows\INetCache\IE\5SHC582P\thank-you[1].png"/>
          <p:cNvPicPr>
            <a:picLocks noChangeAspect="1" noChangeArrowheads="1"/>
          </p:cNvPicPr>
          <p:nvPr/>
        </p:nvPicPr>
        <p:blipFill>
          <a:blip r:embed="rId2" cstate="print"/>
          <a:srcRect/>
          <a:stretch>
            <a:fillRect/>
          </a:stretch>
        </p:blipFill>
        <p:spPr bwMode="auto">
          <a:xfrm>
            <a:off x="2743200" y="1752600"/>
            <a:ext cx="4038600" cy="4191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smtClean="0"/>
              <a:t>The Center for Excellence in Learning and Teaching (CELT) at Concordia University develops faculty for excellence in teaching in the face-to-face and blended learning environments, including the meaningful connection between faith and learning, to support Concordia’s mission of Christ centered Lutheran higher education. CELT encourages self-reflective, scholarly teaching among Concordia faculty through consultation, collaboration, and community.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pPr>
              <a:buNone/>
            </a:pPr>
            <a:r>
              <a:rPr lang="en-US" b="1" dirty="0" smtClean="0"/>
              <a:t>How They Work with Faculty</a:t>
            </a:r>
          </a:p>
          <a:p>
            <a:r>
              <a:rPr lang="en-US" dirty="0" smtClean="0"/>
              <a:t>Faith &amp; Learning</a:t>
            </a:r>
          </a:p>
          <a:p>
            <a:r>
              <a:rPr lang="en-US" dirty="0" smtClean="0"/>
              <a:t>Enhancing Teaching with Technology (Blackboard)</a:t>
            </a:r>
          </a:p>
          <a:p>
            <a:r>
              <a:rPr lang="en-US" dirty="0" smtClean="0"/>
              <a:t>Nine Principles of Good Practice in Teaching and Learning</a:t>
            </a:r>
          </a:p>
          <a:p>
            <a:r>
              <a:rPr lang="en-US" dirty="0" smtClean="0"/>
              <a:t>Self-Reflective, Scholarly Teaching</a:t>
            </a:r>
          </a:p>
          <a:p>
            <a:r>
              <a:rPr lang="en-US" dirty="0" smtClean="0"/>
              <a:t>Scholarship of Teaching and Learning (</a:t>
            </a:r>
            <a:r>
              <a:rPr lang="en-US" dirty="0" err="1" smtClean="0"/>
              <a:t>SoTL</a:t>
            </a:r>
            <a:r>
              <a:rPr lang="en-US" dirty="0" smtClean="0"/>
              <a:t>)</a:t>
            </a:r>
          </a:p>
          <a:p>
            <a:r>
              <a:rPr lang="en-US" dirty="0" smtClean="0"/>
              <a:t>Recognizing Teaching Excellence</a:t>
            </a:r>
          </a:p>
          <a:p>
            <a:r>
              <a:rPr lang="en-US" dirty="0" smtClean="0"/>
              <a:t>Peer Evaluation of Teaching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Dr. Elizabeth Evans</a:t>
            </a:r>
            <a:r>
              <a:rPr lang="en-US" dirty="0" smtClean="0"/>
              <a:t>, Director</a:t>
            </a:r>
            <a:br>
              <a:rPr lang="en-US" dirty="0" smtClean="0"/>
            </a:br>
            <a:r>
              <a:rPr lang="en-US" dirty="0" smtClean="0"/>
              <a:t>Phone Number: 262 243 4283</a:t>
            </a:r>
            <a:br>
              <a:rPr lang="en-US" dirty="0" smtClean="0"/>
            </a:br>
            <a:r>
              <a:rPr lang="en-US" dirty="0" smtClean="0"/>
              <a:t>Email Address: </a:t>
            </a:r>
            <a:r>
              <a:rPr lang="en-US" dirty="0" smtClean="0">
                <a:hlinkClick r:id="rId2"/>
              </a:rPr>
              <a:t>elizabeth.evans@cuw.edu</a:t>
            </a:r>
            <a:endParaRPr lang="en-US" dirty="0" smtClean="0"/>
          </a:p>
          <a:p>
            <a:r>
              <a:rPr lang="en-US" b="1" dirty="0" smtClean="0"/>
              <a:t>Justin </a:t>
            </a:r>
            <a:r>
              <a:rPr lang="en-US" b="1" dirty="0" err="1" smtClean="0"/>
              <a:t>Frisque</a:t>
            </a:r>
            <a:r>
              <a:rPr lang="en-US" dirty="0" smtClean="0"/>
              <a:t>, Educational Technologies Support Technician</a:t>
            </a:r>
            <a:br>
              <a:rPr lang="en-US" dirty="0" smtClean="0"/>
            </a:br>
            <a:r>
              <a:rPr lang="en-US" dirty="0" smtClean="0"/>
              <a:t>Phone Number: 262 243 4270</a:t>
            </a:r>
            <a:br>
              <a:rPr lang="en-US" dirty="0" smtClean="0"/>
            </a:br>
            <a:r>
              <a:rPr lang="en-US" dirty="0" smtClean="0"/>
              <a:t>Email Address: </a:t>
            </a:r>
            <a:r>
              <a:rPr lang="en-US" dirty="0" smtClean="0">
                <a:hlinkClick r:id="rId3"/>
              </a:rPr>
              <a:t>justin.frisque@cuw.edu</a:t>
            </a:r>
            <a:endParaRPr lang="en-US" dirty="0" smtClean="0"/>
          </a:p>
          <a:p>
            <a:r>
              <a:rPr lang="en-US" b="1" dirty="0" smtClean="0"/>
              <a:t>Susan </a:t>
            </a:r>
            <a:r>
              <a:rPr lang="en-US" b="1" dirty="0" err="1" smtClean="0"/>
              <a:t>Gallanis</a:t>
            </a:r>
            <a:r>
              <a:rPr lang="en-US" dirty="0" smtClean="0"/>
              <a:t>, Instructional Development Specialist</a:t>
            </a:r>
            <a:br>
              <a:rPr lang="en-US" dirty="0" smtClean="0"/>
            </a:br>
            <a:r>
              <a:rPr lang="en-US" dirty="0" smtClean="0"/>
              <a:t>Phone Number: 262 243 2007</a:t>
            </a:r>
            <a:br>
              <a:rPr lang="en-US" dirty="0" smtClean="0"/>
            </a:br>
            <a:r>
              <a:rPr lang="en-US" dirty="0" smtClean="0"/>
              <a:t>Email Address: </a:t>
            </a:r>
            <a:r>
              <a:rPr lang="en-US" dirty="0" smtClean="0">
                <a:hlinkClick r:id="rId4"/>
              </a:rPr>
              <a:t>susan.gallanis@cuw.edu</a:t>
            </a:r>
            <a:endParaRPr lang="en-US" dirty="0" smtClean="0"/>
          </a:p>
          <a:p>
            <a:r>
              <a:rPr lang="en-US" b="1" dirty="0" smtClean="0"/>
              <a:t>Susan </a:t>
            </a:r>
            <a:r>
              <a:rPr lang="en-US" b="1" dirty="0" err="1" smtClean="0"/>
              <a:t>Nusser</a:t>
            </a:r>
            <a:r>
              <a:rPr lang="en-US" dirty="0" smtClean="0"/>
              <a:t>, Blended Learning Development Specialist (Part Time)</a:t>
            </a:r>
            <a:br>
              <a:rPr lang="en-US" dirty="0" smtClean="0"/>
            </a:br>
            <a:r>
              <a:rPr lang="en-US" dirty="0" smtClean="0"/>
              <a:t>Phone Number: 262 243 2082</a:t>
            </a:r>
            <a:br>
              <a:rPr lang="en-US" dirty="0" smtClean="0"/>
            </a:br>
            <a:r>
              <a:rPr lang="en-US" dirty="0" smtClean="0"/>
              <a:t>Email Address: </a:t>
            </a:r>
            <a:r>
              <a:rPr lang="en-US" dirty="0" smtClean="0">
                <a:hlinkClick r:id="rId5"/>
              </a:rPr>
              <a:t>susan.nusser@cuw.edu</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err="1" smtClean="0"/>
              <a:t>BlackBoard</a:t>
            </a:r>
            <a:endParaRPr lang="en-US" dirty="0" smtClean="0"/>
          </a:p>
          <a:p>
            <a:pPr lvl="1"/>
            <a:r>
              <a:rPr lang="en-US" dirty="0" smtClean="0"/>
              <a:t>Accessible via concordia.blackboard.com</a:t>
            </a:r>
          </a:p>
          <a:p>
            <a:pPr lvl="1"/>
            <a:r>
              <a:rPr lang="en-US" dirty="0" smtClean="0"/>
              <a:t>Allows you to record grades so students can track their progress</a:t>
            </a:r>
          </a:p>
          <a:p>
            <a:pPr lvl="1"/>
            <a:r>
              <a:rPr lang="en-US" dirty="0" smtClean="0"/>
              <a:t>Has capabilities for being able to assess students </a:t>
            </a:r>
          </a:p>
          <a:p>
            <a:pPr lvl="1"/>
            <a:r>
              <a:rPr lang="en-US" dirty="0" smtClean="0"/>
              <a:t>May be a good vehicle for allowing students to access work and hold them accountable for what is discussed prior to and after class</a:t>
            </a:r>
          </a:p>
          <a:p>
            <a:pPr lvl="1"/>
            <a:r>
              <a:rPr lang="en-US" dirty="0" smtClean="0"/>
              <a:t>DYF will have an organization live in February with instructor resources</a:t>
            </a:r>
          </a:p>
          <a:p>
            <a:pPr lvl="2"/>
            <a:r>
              <a:rPr lang="en-US" dirty="0" smtClean="0"/>
              <a:t>For assistance with accessing Blackboard please reach out to </a:t>
            </a:r>
            <a:r>
              <a:rPr lang="en-US" dirty="0" err="1" smtClean="0"/>
              <a:t>Alea</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r>
              <a:rPr lang="en-US" dirty="0" smtClean="0"/>
              <a:t>CELT Has 9 practices for good teaching</a:t>
            </a:r>
          </a:p>
          <a:p>
            <a:r>
              <a:rPr lang="en-US" dirty="0" smtClean="0"/>
              <a:t>DYF wants to highlight three this semester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CELT</a:t>
            </a:r>
            <a:endParaRPr lang="en-US" dirty="0"/>
          </a:p>
        </p:txBody>
      </p:sp>
      <p:sp>
        <p:nvSpPr>
          <p:cNvPr id="3" name="Content Placeholder 2"/>
          <p:cNvSpPr>
            <a:spLocks noGrp="1"/>
          </p:cNvSpPr>
          <p:nvPr>
            <p:ph sz="quarter" idx="1"/>
          </p:nvPr>
        </p:nvSpPr>
        <p:spPr/>
        <p:txBody>
          <a:bodyPr/>
          <a:lstStyle/>
          <a:p>
            <a:pPr algn="ctr">
              <a:buNone/>
            </a:pPr>
            <a:r>
              <a:rPr lang="en-US" dirty="0" smtClean="0"/>
              <a:t>1</a:t>
            </a:r>
          </a:p>
          <a:p>
            <a:pPr>
              <a:buNone/>
            </a:pPr>
            <a:r>
              <a:rPr lang="en-US" sz="2400" b="1" dirty="0" smtClean="0"/>
              <a:t>Good Practice Communicates High Expectations</a:t>
            </a:r>
          </a:p>
          <a:p>
            <a:pPr>
              <a:buNone/>
            </a:pPr>
            <a:r>
              <a:rPr lang="en-US" dirty="0" smtClean="0"/>
              <a:t>   Expect more and you will get it. High expectations are important for everyone—for the poorly prepared, for those unwilling to exert themselves, and for the bright and well motivated. Expecting students to perform well can become a self-fulfilling prophecy when instructors uphold high expectations of themselves.</a:t>
            </a:r>
          </a:p>
          <a:p>
            <a:pPr algn="ctr">
              <a:buNone/>
            </a:pP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115</TotalTime>
  <Words>1379</Words>
  <Application>Microsoft Office PowerPoint</Application>
  <PresentationFormat>On-screen Show (4:3)</PresentationFormat>
  <Paragraphs>152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Civic</vt:lpstr>
      <vt:lpstr>Teach Like a Champion</vt:lpstr>
      <vt:lpstr>Objectives</vt:lpstr>
      <vt:lpstr>Meet CELT</vt:lpstr>
      <vt:lpstr>Meet CELT</vt:lpstr>
      <vt:lpstr>MEET CELT</vt:lpstr>
      <vt:lpstr>Meet CELT</vt:lpstr>
      <vt:lpstr>MEET CELT</vt:lpstr>
      <vt:lpstr>MEET CELT</vt:lpstr>
      <vt:lpstr>MEET CELT</vt:lpstr>
      <vt:lpstr>MEET CELT</vt:lpstr>
      <vt:lpstr>MEET CELT</vt:lpstr>
      <vt:lpstr>Meet CELT</vt:lpstr>
      <vt:lpstr>MEET CELT</vt:lpstr>
      <vt:lpstr>MEET CELT</vt:lpstr>
      <vt:lpstr>Meet CELT</vt:lpstr>
      <vt:lpstr>MEET CELT</vt:lpstr>
      <vt:lpstr>MEET CELT</vt:lpstr>
      <vt:lpstr>NEED TO GET AWAY?!</vt:lpstr>
      <vt:lpstr>NEED TO GET AWAY</vt:lpstr>
      <vt:lpstr>RIP</vt:lpstr>
      <vt:lpstr>RIP</vt:lpstr>
      <vt:lpstr>RIP</vt:lpstr>
      <vt:lpstr>RIP</vt:lpstr>
      <vt:lpstr>RIP</vt:lpstr>
      <vt:lpstr>RIP</vt:lpstr>
      <vt:lpstr>RIP</vt:lpstr>
      <vt:lpstr>Love &amp; Logic</vt:lpstr>
      <vt:lpstr>Love and Logic</vt:lpstr>
      <vt:lpstr>Love and Logic</vt:lpstr>
      <vt:lpstr>Love and Logic</vt:lpstr>
      <vt:lpstr>A Word From Our Sponsor</vt:lpstr>
      <vt:lpstr>Student/Instructor Meet up</vt:lpstr>
      <vt:lpstr>Love and Logic</vt:lpstr>
      <vt:lpstr>Love and Logic</vt:lpstr>
      <vt:lpstr>Semester Buddies!!!</vt:lpstr>
      <vt:lpstr>Semester Buddies</vt:lpstr>
      <vt:lpstr>Semester Buddies</vt:lpstr>
      <vt:lpstr>Semester Buddies</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Like a Champion</dc:title>
  <dc:creator>USER</dc:creator>
  <cp:lastModifiedBy>USER</cp:lastModifiedBy>
  <cp:revision>13</cp:revision>
  <dcterms:created xsi:type="dcterms:W3CDTF">2016-01-18T03:26:43Z</dcterms:created>
  <dcterms:modified xsi:type="dcterms:W3CDTF">2016-08-19T12:46:08Z</dcterms:modified>
</cp:coreProperties>
</file>